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0080625" cy="567055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5" d="100"/>
          <a:sy n="125" d="100"/>
        </p:scale>
        <p:origin x="2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595780F-54C2-2CA5-4149-A78DB2200BB4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Liberation Sans" pitchFamily="18"/>
              <a:ea typeface="Tahoma" pitchFamily="2"/>
              <a:cs typeface="Tahoma" pitchFamily="2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7AAB31-89E6-414F-BC45-5B7199BD0F71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no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Liberation Sans" pitchFamily="18"/>
              <a:ea typeface="Tahoma" pitchFamily="2"/>
              <a:cs typeface="Tahoma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1C87BE-AB55-1215-AC21-98B361DBDC55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Liberation Sans" pitchFamily="18"/>
              <a:ea typeface="Tahoma" pitchFamily="2"/>
              <a:cs typeface="Tahoma" pitchFamily="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133B39-A35E-381F-8C64-5FFFA2DD8C15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>
            <a:no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FEE4CAF3-D7F0-49C8-A13E-B6722E12D6F6}" type="slidenum">
              <a:t>‹#›</a:t>
            </a:fld>
            <a:endParaRPr lang="en-US" sz="1400" b="0" i="0" u="none" strike="noStrike" kern="1200">
              <a:ln>
                <a:noFill/>
              </a:ln>
              <a:latin typeface="Liberation Sans" pitchFamily="18"/>
              <a:ea typeface="Tahoma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5718585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744EF73-E69D-F761-4529-FA853F1F2DD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20000" y="900000"/>
            <a:ext cx="6120000" cy="34416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7D5FEE1-953A-E370-6CFE-7AF9DA906DB0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20000" y="4680000"/>
            <a:ext cx="6120000" cy="504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66C3DBA1-2FD1-B5F5-241F-15B8D1FC64CC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hangingPunct="0">
              <a:buNone/>
              <a:tabLst/>
              <a:defRPr lang="en-US" sz="1400" kern="1200">
                <a:latin typeface="Liberation Sans" pitchFamily="34"/>
                <a:ea typeface="Tahoma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D6AD71-B620-76F8-E1BF-1F2E63B61CB3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hangingPunct="0">
              <a:buNone/>
              <a:tabLst/>
              <a:defRPr lang="en-US" sz="1400" kern="1200">
                <a:latin typeface="Liberation Sans" pitchFamily="34"/>
                <a:ea typeface="Tahoma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5E358D-A9B7-5433-1F86-C5E3A3106A45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hangingPunct="0">
              <a:buNone/>
              <a:tabLst/>
              <a:defRPr lang="en-US" sz="1400" kern="1200">
                <a:latin typeface="Liberation Sans" pitchFamily="34"/>
                <a:ea typeface="Tahoma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3C70B-EB53-20B8-93BD-6E5E3EA4300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hangingPunct="0">
              <a:buNone/>
              <a:tabLst/>
              <a:defRPr lang="en-US" sz="1400" kern="1200">
                <a:latin typeface="Liberation Sans" pitchFamily="34"/>
                <a:ea typeface="Tahoma" pitchFamily="2"/>
                <a:cs typeface="Tahoma" pitchFamily="2"/>
              </a:defRPr>
            </a:lvl1pPr>
          </a:lstStyle>
          <a:p>
            <a:pPr lvl="0"/>
            <a:fld id="{DE01DFB7-780F-4126-ACB1-D13C25E4C84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246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0" hangingPunct="0">
      <a:tabLst/>
      <a:defRPr lang="en-US" sz="2000" b="0" i="0" u="none" strike="noStrike" kern="1200">
        <a:ln>
          <a:noFill/>
        </a:ln>
        <a:latin typeface="Liberation Sans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D1A603-E0B7-87A1-86F3-33838076A0E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042172E-3D83-44CE-A5D5-B0C49CF07FD3}" type="slidenum">
              <a:t>1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D87589D-BA37-E9D4-8CC0-F230BD6530D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A1A6A0C-AA5C-41EE-DF91-99036A05DC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1DC168-EDBA-15DC-524E-56D09BEAE47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910EC20-AD1F-4551-9353-A048FE9FFCB2}" type="slidenum">
              <a:t>2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A220C4B-F607-7C43-5FCA-43F87D3CF0B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37DE16B-387C-D41B-D72E-439B62D9A6D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2479C8-C8F8-D298-E9C0-EC7A3AEC784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0FF36F3-5FC8-42C6-83F8-9F7429286BD1}" type="slidenum">
              <a:t>3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AD286E8-DE55-FF66-13E4-7A33E54B695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F8F1095-895C-B69C-030F-BFB48221DCB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B5B643-D624-36C0-FB44-57E190AA179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85C2FC5-3911-4B49-8962-3863CB0DD15E}" type="slidenum">
              <a:t>4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965D620-4A13-84E5-69E4-78D836B87F6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15B69C3-7B8A-6D37-C6ED-8DE27B7CFDF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1DE85-5784-A96D-D3B5-8C5682514FD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5E22EF7-4860-4E17-9D16-06320AAA14C0}" type="slidenum">
              <a:t>5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920ECB9-19D4-4608-09FA-569D89A86D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4D29C2F-3E09-F900-1367-1B1BBC27D9B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38B523-7378-65C1-500D-0C7C062167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F1C8EA1-38E7-42D1-9831-755421FD62A7}" type="slidenum">
              <a:t>6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64A024E-6D3F-B67B-2C6E-203143A07C6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565F38B-2EC9-AA8D-F4F5-B812402A65A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D89E79-5FC1-F027-620D-75D27A18375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AC1B258-3A71-460A-A5DB-94A0B8BE32DE}" type="slidenum">
              <a:t>7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55AF02C-6FE6-BDE5-ED2B-1B545648A03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26154DB-5CEF-1524-437E-445F27729A0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151F75-DE87-F20B-E289-B58B00BF892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0E96CFED-01B7-4A5F-A7AA-7EBEE215D4F3}" type="slidenum">
              <a:t>8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BDC9A3A-F58C-97E6-F9DC-E355F247D7C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9A9B3A5-7D5D-7C9D-593C-081F4AC35A1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9829F-35BD-C2B4-08DE-B44EEF18917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AA0A6CA-A9AE-429E-9424-91B6E1372029}" type="slidenum">
              <a:t>9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08FF2F1-5D06-92EC-5072-C100EF07F94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483722B-49C8-25C8-93CE-F9796F0FF51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CAD98-F5E2-7456-A6CE-8AA28475C8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C48BA2-5FDE-8709-8AE0-DB1E88030D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54F1C-9636-EB3D-6563-8639A2766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2A7A5-2432-C290-C925-5BD96BD52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C0751D-DBC2-34AA-25EB-125CA204B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EA62B54-0DFD-4F77-BCEC-E73BB6D433D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50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90F2E-8DD5-3733-7BAC-ABC0DEB5D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72D09E-1733-A77E-B87B-1189E002B6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ABFABC-B49C-2C9D-1C76-3933E9A28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8FEF1-35F2-474C-5283-A39229DE1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606D49-9DC3-671B-39A4-79397BC80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325969A-606C-4597-AA3F-E1AD99A9FB7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30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874245-8785-4FA6-762A-81B67F2BE1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696200" y="215900"/>
            <a:ext cx="2024063" cy="44402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85C691-F17D-D811-C4ED-B598552688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619250" y="215900"/>
            <a:ext cx="5924550" cy="44402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F85FF-C41C-BF09-ECEB-85B3890A7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13FB3-BB32-6DC6-A708-711DD68F2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DC207-728C-8D0B-1F5E-B2834EE57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77D871A-A2A5-4EF7-96F8-EEAC76C8116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904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84851-87E7-D19F-3C96-FC5CF3862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41C25-2682-8675-3073-DC62F20CC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F914D-AC03-3B0B-88E2-BB9FC3F7E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85CC8-5F9D-237A-8A9F-E36B336C9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D8EE1-1DA0-A412-E507-AEB4BD73F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85D0755-8CCF-4ADC-9D30-FF8ADA19FF4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88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A17FB-C38C-AF31-A946-17499D42E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9A03-B974-F0F8-493B-9F6E4D0B98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954CF2-887C-FF0A-6E59-69FA07D95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236C7F-8486-DDD9-47AF-E0653971B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E01280-8918-387F-C334-83DE9B58D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7047A1B-32FE-4927-93B3-E9869AC8161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314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140D7-C8CD-6EEA-E50A-1E8E4BB86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9D479-B992-4FE0-444C-D952F7B6CD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19250" y="1368425"/>
            <a:ext cx="3973513" cy="32877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D24424-576F-5DD3-3103-ADD56AD883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45163" y="1368425"/>
            <a:ext cx="3975100" cy="32877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91AEAC-5803-0A22-41BB-D44BCFC4C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8AA519-DC47-D70E-C008-3147E354E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62015F-A21F-1701-25D7-C0E5E4B8D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201A180-CF4D-4B56-85D7-9CFF0377E03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935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97D2B-3BB5-CFC1-26C2-79C0799C6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B39196-BBA6-68A4-26E7-122BE7B5D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E39C2C-203F-50A1-8726-BB7879E105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5E10D7-5D11-B94E-2284-333D5B7C93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FD3327-BE40-639A-51DE-9B42EF3D9A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D8DDCD-B9AE-B3EE-36DA-36B91CCAD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974BD5-324A-165F-22F8-84F9D9F98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DC8929-F739-45F8-823C-1AB851C4A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97B48A5-74A3-45C5-A7FA-5A84278625E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692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04E3A-1FFB-AF61-E4A6-5EBC757C6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EB5827-6114-51D0-A9C4-196877387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05226F-E61E-654D-CB30-6F4DC60EA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86B66F-FB99-DD52-72B3-9C17D03D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19A0FDF-6D41-491D-B219-41F33258996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37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76F571-FFE2-C8ED-1E51-1B43A425E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85D6CE-DC64-C380-36ED-133B165C1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B07566-B922-3CF8-BD7C-C9B1C9C0F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8DBC63B-B669-496F-AD60-A2174CADFF2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72362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D684E-86BE-6E74-8078-E6B4616A9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D9D89-23D1-3BCB-0367-5028EBDE6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47A60C-5479-3541-F21D-E2E668D2DF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E00917-42C3-930C-A58E-CB1797146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6A836C-7018-B126-E00D-BC23B64D8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2F1F60-D302-B739-A31D-B49A9D5C6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BC3A8DC-24E6-4BD8-B884-4154EEA45C9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2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A921A-8214-2DCA-15E3-C7822B78B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7D104D-100F-9BB0-6AC5-CBE8F00AAE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D3B587-7130-0A7D-8AD6-05399FDD3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CAFC36-E800-22C2-26DF-DA6886A4B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5B529E-86AC-4F79-E79D-4D719F704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49BCF-948E-ED1F-758A-D656BED77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D46B098-8771-4398-A3FC-45B4AD07F7A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5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>
            <a:extLst>
              <a:ext uri="{FF2B5EF4-FFF2-40B4-BE49-F238E27FC236}">
                <a16:creationId xmlns:a16="http://schemas.microsoft.com/office/drawing/2014/main" id="{12F81157-F225-6C99-C61D-4519FEDE8476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10085760" cy="567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Placeholder 2">
            <a:extLst>
              <a:ext uri="{FF2B5EF4-FFF2-40B4-BE49-F238E27FC236}">
                <a16:creationId xmlns:a16="http://schemas.microsoft.com/office/drawing/2014/main" id="{AB2BE367-DBCF-FDDF-3F0D-AFEC5EF195D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rmAutofit/>
          </a:bodyPr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B73E2A-9A1F-D2DD-C175-4402934ED88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620000" y="1368000"/>
            <a:ext cx="8100000" cy="3288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E43E33-82EE-4DDE-7143-4ADFA97A467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1584000" y="516492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hangingPunct="0">
              <a:buNone/>
              <a:tabLst/>
              <a:defRPr lang="en-US" sz="1400" kern="1200">
                <a:latin typeface="Liberation Sans" pitchFamily="34"/>
                <a:ea typeface="Tahoma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DA14D0-DF37-0739-EB76-902632E24DA1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987000" y="5164920"/>
            <a:ext cx="3195000" cy="390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hangingPunct="0">
              <a:buNone/>
              <a:tabLst/>
              <a:defRPr lang="en-US" sz="1400" kern="1200">
                <a:latin typeface="Liberation Sans" pitchFamily="34"/>
                <a:ea typeface="Tahoma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7EB4CF-633F-2B4B-F79E-76BA70C8270C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000" y="516492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hangingPunct="0">
              <a:buNone/>
              <a:tabLst/>
              <a:defRPr lang="en-US" sz="1400" kern="1200">
                <a:latin typeface="Liberation Sans" pitchFamily="34"/>
                <a:ea typeface="Tahoma" pitchFamily="2"/>
                <a:cs typeface="Tahoma" pitchFamily="2"/>
              </a:defRPr>
            </a:lvl1pPr>
          </a:lstStyle>
          <a:p>
            <a:pPr lvl="0"/>
            <a:fld id="{4949C56F-C400-4641-8A75-FB4D2F1CCCEC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hangingPunct="0">
        <a:tabLst/>
        <a:defRPr lang="en-US" sz="3300" b="0" i="0" u="none" strike="noStrike" kern="1200">
          <a:ln>
            <a:noFill/>
          </a:ln>
          <a:solidFill>
            <a:srgbClr val="050505"/>
          </a:solidFill>
          <a:latin typeface="Liberation Serif" pitchFamily="18"/>
        </a:defRPr>
      </a:lvl1pPr>
    </p:titleStyle>
    <p:bodyStyle>
      <a:lvl1pPr marL="0" marR="0" indent="0" hangingPunct="0">
        <a:spcBef>
          <a:spcPts val="0"/>
        </a:spcBef>
        <a:spcAft>
          <a:spcPts val="1060"/>
        </a:spcAft>
        <a:tabLst/>
        <a:defRPr lang="en-US" sz="2400" b="0" i="0" u="none" strike="noStrike" kern="1200">
          <a:ln>
            <a:noFill/>
          </a:ln>
          <a:solidFill>
            <a:srgbClr val="050505"/>
          </a:solidFill>
          <a:latin typeface="Liberation Sans" pitchFamily="34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4AAA536-4AC5-20C8-57BA-F5D883188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3DBC15A-EE4D-46E5-B9F5-A9C3E73640DC}" type="slidenum">
              <a:rPr lang="en-US" smtClean="0"/>
              <a:t>1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08A66E-40DE-A061-69C7-64E0A6D39C6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2AD7EF-71FD-340E-8FC2-61914CA03DA6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/>
        <p:txBody>
          <a:bodyPr anchor="ctr"/>
          <a:lstStyle/>
          <a:p>
            <a:pPr lvl="0" algn="ctr"/>
            <a:r>
              <a:rPr lang="en-US" sz="3200">
                <a:latin typeface="Liberation Serif" pitchFamily="18"/>
                <a:ea typeface="Tahoma" pitchFamily="2"/>
                <a:cs typeface="Tahoma" pitchFamily="2"/>
              </a:rPr>
              <a:t>Draft Recommendation for Stateful Hash-Based Signature Schemes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BCBA5AE-2EA4-EF04-BEA0-7E55E2D44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B28F839-8E8F-434A-B346-1149ADBEB905}" type="slidenum">
              <a:t>2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C6ABE8-6EF9-4AC9-0247-45FE5BE1690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>
                <a:ea typeface="Tahoma" pitchFamily="2"/>
                <a:cs typeface="Tahoma" pitchFamily="2"/>
              </a:rPr>
              <a:t>Parameter Sets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DE66B-6F27-73AE-B26F-7838C6BEF4F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Clr>
                <a:srgbClr val="0066FF"/>
              </a:buClr>
              <a:buSzPct val="40000"/>
              <a:buFont typeface="StarSymbol"/>
              <a:buChar char="●"/>
            </a:pPr>
            <a:r>
              <a:rPr lang="en-US">
                <a:ea typeface="Tahoma" pitchFamily="2"/>
                <a:cs typeface="Tahoma" pitchFamily="2"/>
              </a:rPr>
              <a:t>SP offers 192 and 256 bit classical security levels</a:t>
            </a:r>
          </a:p>
          <a:p>
            <a:pPr lvl="0">
              <a:buClr>
                <a:srgbClr val="0066FF"/>
              </a:buClr>
              <a:buSzPct val="40000"/>
              <a:buFont typeface="StarSymbol"/>
              <a:buChar char="●"/>
            </a:pPr>
            <a:r>
              <a:rPr lang="en-US">
                <a:ea typeface="Tahoma" pitchFamily="2"/>
                <a:cs typeface="Tahoma" pitchFamily="2"/>
              </a:rPr>
              <a:t>Allows either SHA-256 or SHAKE256</a:t>
            </a:r>
          </a:p>
          <a:p>
            <a:pPr marL="0" lvl="1" indent="0" hangingPunct="0">
              <a:spcBef>
                <a:spcPts val="0"/>
              </a:spcBef>
              <a:spcAft>
                <a:spcPts val="1060"/>
              </a:spcAft>
              <a:buClr>
                <a:srgbClr val="0066FF"/>
              </a:buClr>
              <a:buSzPct val="40000"/>
              <a:buFont typeface="StarSymbol"/>
              <a:buChar char="–"/>
            </a:pPr>
            <a:r>
              <a:rPr lang="en-US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256: SHA-256 or SHAKE256(</a:t>
            </a:r>
            <a:r>
              <a:rPr lang="en-US" i="1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M</a:t>
            </a:r>
            <a:r>
              <a:rPr lang="en-US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, 256)</a:t>
            </a:r>
          </a:p>
          <a:p>
            <a:pPr marL="0" lvl="1" indent="0" hangingPunct="0">
              <a:spcBef>
                <a:spcPts val="0"/>
              </a:spcBef>
              <a:spcAft>
                <a:spcPts val="1060"/>
              </a:spcAft>
              <a:buClr>
                <a:srgbClr val="0066FF"/>
              </a:buClr>
              <a:buSzPct val="40000"/>
              <a:buFont typeface="StarSymbol"/>
              <a:buChar char="–"/>
            </a:pPr>
            <a:r>
              <a:rPr lang="en-US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192: SHA-256/192 or SHAKE256(</a:t>
            </a:r>
            <a:r>
              <a:rPr lang="en-US" i="1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M</a:t>
            </a:r>
            <a:r>
              <a:rPr lang="en-US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, 192)</a:t>
            </a:r>
          </a:p>
          <a:p>
            <a:pPr lvl="0">
              <a:buClr>
                <a:srgbClr val="0066FF"/>
              </a:buClr>
              <a:buSzPct val="40000"/>
              <a:buFont typeface="StarSymbol"/>
              <a:buChar char="●"/>
            </a:pPr>
            <a:r>
              <a:rPr lang="en-US">
                <a:ea typeface="Tahoma" pitchFamily="2"/>
                <a:cs typeface="Tahoma" pitchFamily="2"/>
              </a:rPr>
              <a:t>Multi-tree variants only approved for 2 levels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0C2DB3D3-8C35-9C20-9AC5-AC3467FBE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ABF7275-B880-4137-BE36-C29D520DF078}" type="slidenum">
              <a:t>3</a:t>
            </a:fld>
            <a:endParaRPr lang="en-US"/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0FD3714A-EAAA-6DAF-8708-E71E103B5AEE}"/>
              </a:ext>
            </a:extLst>
          </p:cNvPr>
          <p:cNvSpPr/>
          <p:nvPr/>
        </p:nvSpPr>
        <p:spPr>
          <a:xfrm>
            <a:off x="1920239" y="1005840"/>
            <a:ext cx="7772400" cy="20116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80808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Liberation Sans" pitchFamily="18"/>
              <a:ea typeface="Tahoma" pitchFamily="2"/>
              <a:cs typeface="Tahoma" pitchFamily="2"/>
            </a:endParaRP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6CA263A8-4408-9771-54AD-3E187D46A8B0}"/>
              </a:ext>
            </a:extLst>
          </p:cNvPr>
          <p:cNvSpPr/>
          <p:nvPr/>
        </p:nvSpPr>
        <p:spPr>
          <a:xfrm>
            <a:off x="1920239" y="3017520"/>
            <a:ext cx="7772400" cy="2103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Liberation Sans" pitchFamily="18"/>
              <a:ea typeface="Tahoma" pitchFamily="2"/>
              <a:cs typeface="Tahoma" pitchFamily="2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1CC9414-7F7F-E87B-C8C2-E84EA6FA519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>
                <a:ea typeface="Tahoma" pitchFamily="2"/>
                <a:cs typeface="Tahoma" pitchFamily="2"/>
              </a:rPr>
              <a:t>Creating Backup Cryptographic Modules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3588CE06-084F-72D5-0A12-51376113BE89}"/>
              </a:ext>
            </a:extLst>
          </p:cNvPr>
          <p:cNvSpPr/>
          <p:nvPr/>
        </p:nvSpPr>
        <p:spPr>
          <a:xfrm>
            <a:off x="4297680" y="1371599"/>
            <a:ext cx="1737359" cy="1371599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0 f12 1"/>
              <a:gd name="f22" fmla="*/ f14 1 f3"/>
              <a:gd name="f23" fmla="*/ 0 f11 1"/>
              <a:gd name="f24" fmla="*/ 21600 f12 1"/>
              <a:gd name="f25" fmla="*/ 10800 f11 1"/>
              <a:gd name="f26" fmla="*/ 21600 f11 1"/>
              <a:gd name="f27" fmla="+- f16 10800 0"/>
              <a:gd name="f28" fmla="+- 21600 0 f15"/>
              <a:gd name="f29" fmla="*/ f16 f11 1"/>
              <a:gd name="f30" fmla="*/ f15 f11 1"/>
              <a:gd name="f31" fmla="+- f22 0 f2"/>
              <a:gd name="f32" fmla="*/ f28 1 2"/>
              <a:gd name="f33" fmla="*/ f27 f11 1"/>
              <a:gd name="f34" fmla="+- 21600 0 f32"/>
              <a:gd name="f35" fmla="*/ f34 f11 1"/>
            </a:gdLst>
            <a:ahLst>
              <a:ahXY gdRefX="f0" minX="f6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1">
                <a:pos x="f30" y="f21"/>
              </a:cxn>
              <a:cxn ang="f31">
                <a:pos x="f29" y="f20"/>
              </a:cxn>
              <a:cxn ang="f31">
                <a:pos x="f23" y="f24"/>
              </a:cxn>
              <a:cxn ang="f31">
                <a:pos x="f25" y="f24"/>
              </a:cxn>
              <a:cxn ang="f31">
                <a:pos x="f26" y="f24"/>
              </a:cxn>
              <a:cxn ang="f31">
                <a:pos x="f35" y="f20"/>
              </a:cxn>
            </a:cxnLst>
            <a:rect l="f29" t="f20" r="f33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CFE7F5">
              <a:alpha val="0"/>
            </a:srgbClr>
          </a:solidFill>
          <a:ln w="0">
            <a:solidFill>
              <a:srgbClr val="80808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Liberation Sans" pitchFamily="18"/>
              <a:ea typeface="Tahoma" pitchFamily="2"/>
              <a:cs typeface="Tahoma" pitchFamily="2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08025840-3EC8-ACF3-24B5-0E9545C3E96D}"/>
              </a:ext>
            </a:extLst>
          </p:cNvPr>
          <p:cNvSpPr/>
          <p:nvPr/>
        </p:nvSpPr>
        <p:spPr>
          <a:xfrm>
            <a:off x="2011680" y="3657600"/>
            <a:ext cx="1737359" cy="1371599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0 f12 1"/>
              <a:gd name="f22" fmla="*/ f14 1 f3"/>
              <a:gd name="f23" fmla="*/ 0 f11 1"/>
              <a:gd name="f24" fmla="*/ 21600 f12 1"/>
              <a:gd name="f25" fmla="*/ 10800 f11 1"/>
              <a:gd name="f26" fmla="*/ 21600 f11 1"/>
              <a:gd name="f27" fmla="+- f16 10800 0"/>
              <a:gd name="f28" fmla="+- 21600 0 f15"/>
              <a:gd name="f29" fmla="*/ f16 f11 1"/>
              <a:gd name="f30" fmla="*/ f15 f11 1"/>
              <a:gd name="f31" fmla="+- f22 0 f2"/>
              <a:gd name="f32" fmla="*/ f28 1 2"/>
              <a:gd name="f33" fmla="*/ f27 f11 1"/>
              <a:gd name="f34" fmla="+- 21600 0 f32"/>
              <a:gd name="f35" fmla="*/ f34 f11 1"/>
            </a:gdLst>
            <a:ahLst>
              <a:ahXY gdRefX="f0" minX="f6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1">
                <a:pos x="f30" y="f21"/>
              </a:cxn>
              <a:cxn ang="f31">
                <a:pos x="f29" y="f20"/>
              </a:cxn>
              <a:cxn ang="f31">
                <a:pos x="f23" y="f24"/>
              </a:cxn>
              <a:cxn ang="f31">
                <a:pos x="f25" y="f24"/>
              </a:cxn>
              <a:cxn ang="f31">
                <a:pos x="f26" y="f24"/>
              </a:cxn>
              <a:cxn ang="f31">
                <a:pos x="f35" y="f20"/>
              </a:cxn>
            </a:cxnLst>
            <a:rect l="f29" t="f20" r="f33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CFE7F5">
              <a:alpha val="0"/>
            </a:srgbClr>
          </a:solidFill>
          <a:ln w="0">
            <a:solidFill>
              <a:srgbClr val="80808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Liberation Sans" pitchFamily="18"/>
              <a:ea typeface="Tahoma" pitchFamily="2"/>
              <a:cs typeface="Tahoma" pitchFamily="2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78E8B881-5363-44CF-404E-4D2222D75F8F}"/>
              </a:ext>
            </a:extLst>
          </p:cNvPr>
          <p:cNvSpPr/>
          <p:nvPr/>
        </p:nvSpPr>
        <p:spPr>
          <a:xfrm>
            <a:off x="3840479" y="3657600"/>
            <a:ext cx="1737359" cy="1371599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0 f12 1"/>
              <a:gd name="f22" fmla="*/ f14 1 f3"/>
              <a:gd name="f23" fmla="*/ 0 f11 1"/>
              <a:gd name="f24" fmla="*/ 21600 f12 1"/>
              <a:gd name="f25" fmla="*/ 10800 f11 1"/>
              <a:gd name="f26" fmla="*/ 21600 f11 1"/>
              <a:gd name="f27" fmla="+- f16 10800 0"/>
              <a:gd name="f28" fmla="+- 21600 0 f15"/>
              <a:gd name="f29" fmla="*/ f16 f11 1"/>
              <a:gd name="f30" fmla="*/ f15 f11 1"/>
              <a:gd name="f31" fmla="+- f22 0 f2"/>
              <a:gd name="f32" fmla="*/ f28 1 2"/>
              <a:gd name="f33" fmla="*/ f27 f11 1"/>
              <a:gd name="f34" fmla="+- 21600 0 f32"/>
              <a:gd name="f35" fmla="*/ f34 f11 1"/>
            </a:gdLst>
            <a:ahLst>
              <a:ahXY gdRefX="f0" minX="f6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1">
                <a:pos x="f30" y="f21"/>
              </a:cxn>
              <a:cxn ang="f31">
                <a:pos x="f29" y="f20"/>
              </a:cxn>
              <a:cxn ang="f31">
                <a:pos x="f23" y="f24"/>
              </a:cxn>
              <a:cxn ang="f31">
                <a:pos x="f25" y="f24"/>
              </a:cxn>
              <a:cxn ang="f31">
                <a:pos x="f26" y="f24"/>
              </a:cxn>
              <a:cxn ang="f31">
                <a:pos x="f35" y="f20"/>
              </a:cxn>
            </a:cxnLst>
            <a:rect l="f29" t="f20" r="f33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CFE7F5">
              <a:alpha val="0"/>
            </a:srgbClr>
          </a:solidFill>
          <a:ln w="0">
            <a:solidFill>
              <a:srgbClr val="80808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Liberation Sans" pitchFamily="18"/>
              <a:ea typeface="Tahoma" pitchFamily="2"/>
              <a:cs typeface="Tahoma" pitchFamily="2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86E5330-23D2-373C-A18C-CB6F4DCAD54D}"/>
              </a:ext>
            </a:extLst>
          </p:cNvPr>
          <p:cNvSpPr/>
          <p:nvPr/>
        </p:nvSpPr>
        <p:spPr>
          <a:xfrm>
            <a:off x="7863840" y="3657600"/>
            <a:ext cx="1737359" cy="1371599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0 f12 1"/>
              <a:gd name="f22" fmla="*/ f14 1 f3"/>
              <a:gd name="f23" fmla="*/ 0 f11 1"/>
              <a:gd name="f24" fmla="*/ 21600 f12 1"/>
              <a:gd name="f25" fmla="*/ 10800 f11 1"/>
              <a:gd name="f26" fmla="*/ 21600 f11 1"/>
              <a:gd name="f27" fmla="+- f16 10800 0"/>
              <a:gd name="f28" fmla="+- 21600 0 f15"/>
              <a:gd name="f29" fmla="*/ f16 f11 1"/>
              <a:gd name="f30" fmla="*/ f15 f11 1"/>
              <a:gd name="f31" fmla="+- f22 0 f2"/>
              <a:gd name="f32" fmla="*/ f28 1 2"/>
              <a:gd name="f33" fmla="*/ f27 f11 1"/>
              <a:gd name="f34" fmla="+- 21600 0 f32"/>
              <a:gd name="f35" fmla="*/ f34 f11 1"/>
            </a:gdLst>
            <a:ahLst>
              <a:ahXY gdRefX="f0" minX="f6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1">
                <a:pos x="f30" y="f21"/>
              </a:cxn>
              <a:cxn ang="f31">
                <a:pos x="f29" y="f20"/>
              </a:cxn>
              <a:cxn ang="f31">
                <a:pos x="f23" y="f24"/>
              </a:cxn>
              <a:cxn ang="f31">
                <a:pos x="f25" y="f24"/>
              </a:cxn>
              <a:cxn ang="f31">
                <a:pos x="f26" y="f24"/>
              </a:cxn>
              <a:cxn ang="f31">
                <a:pos x="f35" y="f20"/>
              </a:cxn>
            </a:cxnLst>
            <a:rect l="f29" t="f20" r="f33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CFE7F5">
              <a:alpha val="0"/>
            </a:srgbClr>
          </a:solidFill>
          <a:ln w="0">
            <a:solidFill>
              <a:srgbClr val="80808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Liberation Sans" pitchFamily="18"/>
              <a:ea typeface="Tahoma" pitchFamily="2"/>
              <a:cs typeface="Tahoma" pitchFamily="2"/>
            </a:endParaRPr>
          </a:p>
        </p:txBody>
      </p:sp>
      <p:sp>
        <p:nvSpPr>
          <p:cNvPr id="9" name="Straight Connector 8">
            <a:extLst>
              <a:ext uri="{FF2B5EF4-FFF2-40B4-BE49-F238E27FC236}">
                <a16:creationId xmlns:a16="http://schemas.microsoft.com/office/drawing/2014/main" id="{09C5F96E-D791-0B7D-C99C-FEF45E76B860}"/>
              </a:ext>
            </a:extLst>
          </p:cNvPr>
          <p:cNvSpPr/>
          <p:nvPr/>
        </p:nvSpPr>
        <p:spPr>
          <a:xfrm flipH="1">
            <a:off x="2834640" y="2743199"/>
            <a:ext cx="1645920" cy="82296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Liberation Sans" pitchFamily="18"/>
              <a:ea typeface="Tahoma" pitchFamily="2"/>
              <a:cs typeface="Tahoma" pitchFamily="2"/>
            </a:endParaRPr>
          </a:p>
        </p:txBody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189A181B-0434-339D-F602-AF0973F827F9}"/>
              </a:ext>
            </a:extLst>
          </p:cNvPr>
          <p:cNvSpPr/>
          <p:nvPr/>
        </p:nvSpPr>
        <p:spPr>
          <a:xfrm flipH="1">
            <a:off x="4663440" y="2743199"/>
            <a:ext cx="182880" cy="91440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Liberation Sans" pitchFamily="18"/>
              <a:ea typeface="Tahoma" pitchFamily="2"/>
              <a:cs typeface="Tahoma" pitchFamily="2"/>
            </a:endParaRPr>
          </a:p>
        </p:txBody>
      </p:sp>
      <p:sp>
        <p:nvSpPr>
          <p:cNvPr id="11" name="Straight Connector 10">
            <a:extLst>
              <a:ext uri="{FF2B5EF4-FFF2-40B4-BE49-F238E27FC236}">
                <a16:creationId xmlns:a16="http://schemas.microsoft.com/office/drawing/2014/main" id="{DEF01996-E75B-50AC-5685-B9ECCFCDE7FC}"/>
              </a:ext>
            </a:extLst>
          </p:cNvPr>
          <p:cNvSpPr/>
          <p:nvPr/>
        </p:nvSpPr>
        <p:spPr>
          <a:xfrm>
            <a:off x="5852160" y="2743199"/>
            <a:ext cx="2834640" cy="91440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Liberation Sans" pitchFamily="18"/>
              <a:ea typeface="Tahoma" pitchFamily="2"/>
              <a:cs typeface="Tahoma" pitchFamily="2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3CC1B56-7F47-A850-0D20-264A54EB4C3D}"/>
              </a:ext>
            </a:extLst>
          </p:cNvPr>
          <p:cNvSpPr txBox="1"/>
          <p:nvPr/>
        </p:nvSpPr>
        <p:spPr>
          <a:xfrm>
            <a:off x="6400799" y="4371839"/>
            <a:ext cx="1005840" cy="6573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sp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000"/>
            </a:pPr>
            <a:r>
              <a:rPr lang="en-US" sz="4000" b="0" i="0" u="none" strike="noStrike" kern="1200">
                <a:ln>
                  <a:noFill/>
                </a:ln>
                <a:latin typeface="Liberation Sans" pitchFamily="18"/>
                <a:ea typeface="Tahoma" pitchFamily="2"/>
                <a:cs typeface="Tahoma" pitchFamily="2"/>
              </a:rPr>
              <a:t>...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157252-8432-2033-4F66-B99483CEBEE3}"/>
              </a:ext>
            </a:extLst>
          </p:cNvPr>
          <p:cNvSpPr txBox="1"/>
          <p:nvPr/>
        </p:nvSpPr>
        <p:spPr>
          <a:xfrm>
            <a:off x="6217919" y="1920239"/>
            <a:ext cx="2756160" cy="85824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Ctr="0" compatLnSpc="0">
            <a:sp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en-US" sz="1800" b="0" i="0" u="none" strike="noStrike" kern="1200">
                <a:ln>
                  <a:noFill/>
                </a:ln>
                <a:latin typeface="Liberation Sans" pitchFamily="18"/>
                <a:ea typeface="Tahoma" pitchFamily="2"/>
                <a:cs typeface="Tahoma" pitchFamily="2"/>
              </a:rPr>
              <a:t>Top-level LMS/XMSS key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OpenSymbol"/>
              <a:buChar char="●"/>
              <a:tabLst/>
              <a:defRPr sz="1800"/>
            </a:pPr>
            <a:r>
              <a:rPr lang="en-US" sz="1800" b="0" i="0" u="none" strike="noStrike" kern="1200">
                <a:ln>
                  <a:noFill/>
                </a:ln>
                <a:latin typeface="Liberation Sans" pitchFamily="18"/>
                <a:ea typeface="Tahoma" pitchFamily="2"/>
                <a:cs typeface="Tahoma" pitchFamily="2"/>
              </a:rPr>
              <a:t>Used to sign roots of</a:t>
            </a:r>
            <a:br>
              <a:rPr lang="en-US" sz="1800" b="0" i="0" u="none" strike="noStrike" kern="1200">
                <a:ln>
                  <a:noFill/>
                </a:ln>
                <a:latin typeface="Liberation Sans" pitchFamily="18"/>
                <a:ea typeface="Tahoma" pitchFamily="2"/>
                <a:cs typeface="Tahoma" pitchFamily="2"/>
              </a:rPr>
            </a:br>
            <a:r>
              <a:rPr lang="en-US" sz="1800" b="0" i="0" u="none" strike="noStrike" kern="1200">
                <a:ln>
                  <a:noFill/>
                </a:ln>
                <a:latin typeface="Liberation Sans" pitchFamily="18"/>
                <a:ea typeface="Tahoma" pitchFamily="2"/>
                <a:cs typeface="Tahoma" pitchFamily="2"/>
              </a:rPr>
              <a:t>lower-level keys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359309-7121-CF37-8767-5B2A746E087B}"/>
              </a:ext>
            </a:extLst>
          </p:cNvPr>
          <p:cNvSpPr txBox="1"/>
          <p:nvPr/>
        </p:nvSpPr>
        <p:spPr>
          <a:xfrm>
            <a:off x="5197320" y="3566160"/>
            <a:ext cx="3123720" cy="85824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Ctr="0" compatLnSpc="0">
            <a:sp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en-US" sz="1800" b="0" i="0" u="none" strike="noStrike" kern="1200">
                <a:ln>
                  <a:noFill/>
                </a:ln>
                <a:latin typeface="Liberation Sans" pitchFamily="18"/>
                <a:ea typeface="Tahoma" pitchFamily="2"/>
                <a:cs typeface="Tahoma" pitchFamily="2"/>
              </a:rPr>
              <a:t>Lower-level LMS/XMSS keys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OpenSymbol"/>
              <a:buChar char="●"/>
              <a:tabLst/>
              <a:defRPr sz="1800"/>
            </a:pPr>
            <a:r>
              <a:rPr lang="en-US" sz="1800" b="0" i="0" u="none" strike="noStrike" kern="1200">
                <a:ln>
                  <a:noFill/>
                </a:ln>
                <a:latin typeface="Liberation Sans" pitchFamily="18"/>
                <a:ea typeface="Tahoma" pitchFamily="2"/>
                <a:cs typeface="Tahoma" pitchFamily="2"/>
              </a:rPr>
              <a:t>Used to sign ordinary</a:t>
            </a:r>
            <a:br>
              <a:rPr lang="en-US" sz="1800" b="0" i="0" u="none" strike="noStrike" kern="1200">
                <a:ln>
                  <a:noFill/>
                </a:ln>
                <a:latin typeface="Liberation Sans" pitchFamily="18"/>
                <a:ea typeface="Tahoma" pitchFamily="2"/>
                <a:cs typeface="Tahoma" pitchFamily="2"/>
              </a:rPr>
            </a:br>
            <a:r>
              <a:rPr lang="en-US" sz="1800" b="0" i="0" u="none" strike="noStrike" kern="1200">
                <a:ln>
                  <a:noFill/>
                </a:ln>
                <a:latin typeface="Liberation Sans" pitchFamily="18"/>
                <a:ea typeface="Tahoma" pitchFamily="2"/>
                <a:cs typeface="Tahoma" pitchFamily="2"/>
              </a:rPr>
              <a:t>messages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D9F5BB7-C922-F873-AB10-AF1FB2787C4D}"/>
              </a:ext>
            </a:extLst>
          </p:cNvPr>
          <p:cNvSpPr txBox="1"/>
          <p:nvPr/>
        </p:nvSpPr>
        <p:spPr>
          <a:xfrm>
            <a:off x="2047319" y="1427760"/>
            <a:ext cx="2433240" cy="85824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Ctr="0" compatLnSpc="0">
            <a:sp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en-US" sz="1800" b="0" i="0" u="none" strike="noStrike" kern="1200">
                <a:ln>
                  <a:noFill/>
                </a:ln>
                <a:latin typeface="Liberation Sans" pitchFamily="18"/>
                <a:ea typeface="Tahoma" pitchFamily="2"/>
                <a:cs typeface="Tahoma" pitchFamily="2"/>
              </a:rPr>
              <a:t>Each LMS/XMSS in a</a:t>
            </a:r>
            <a:br>
              <a:rPr lang="en-US" sz="1800" b="0" i="0" u="none" strike="noStrike" kern="1200">
                <a:ln>
                  <a:noFill/>
                </a:ln>
                <a:latin typeface="Liberation Sans" pitchFamily="18"/>
                <a:ea typeface="Tahoma" pitchFamily="2"/>
                <a:cs typeface="Tahoma" pitchFamily="2"/>
              </a:rPr>
            </a:br>
            <a:r>
              <a:rPr lang="en-US" sz="1800" b="0" i="0" u="none" strike="noStrike" kern="1200">
                <a:ln>
                  <a:noFill/>
                </a:ln>
                <a:latin typeface="Liberation Sans" pitchFamily="18"/>
                <a:ea typeface="Tahoma" pitchFamily="2"/>
                <a:cs typeface="Tahoma" pitchFamily="2"/>
              </a:rPr>
              <a:t>different cryptographic</a:t>
            </a:r>
            <a:br>
              <a:rPr lang="en-US" sz="1800" b="0" i="0" u="none" strike="noStrike" kern="1200">
                <a:ln>
                  <a:noFill/>
                </a:ln>
                <a:latin typeface="Liberation Sans" pitchFamily="18"/>
                <a:ea typeface="Tahoma" pitchFamily="2"/>
                <a:cs typeface="Tahoma" pitchFamily="2"/>
              </a:rPr>
            </a:br>
            <a:r>
              <a:rPr lang="en-US" sz="1800" b="0" i="0" u="none" strike="noStrike" kern="1200">
                <a:ln>
                  <a:noFill/>
                </a:ln>
                <a:latin typeface="Liberation Sans" pitchFamily="18"/>
                <a:ea typeface="Tahoma" pitchFamily="2"/>
                <a:cs typeface="Tahoma" pitchFamily="2"/>
              </a:rPr>
              <a:t>module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5BB55A4C-2FFC-7E01-9E5F-675FF3B0D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AE428F3-CD22-404C-BEDF-2ECAF86A8FD9}" type="slidenum">
              <a:t>4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5C8D73-F750-3DD1-081C-FE69B6F7A85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>
                <a:ea typeface="Tahoma" pitchFamily="2"/>
                <a:cs typeface="Tahoma" pitchFamily="2"/>
              </a:rPr>
              <a:t>XMSS/XMSS</a:t>
            </a:r>
            <a:r>
              <a:rPr lang="en-US" i="1" baseline="30000">
                <a:ea typeface="Tahoma" pitchFamily="2"/>
                <a:cs typeface="Tahoma" pitchFamily="2"/>
              </a:rPr>
              <a:t>MT</a:t>
            </a:r>
            <a:r>
              <a:rPr lang="en-US">
                <a:ea typeface="Tahoma" pitchFamily="2"/>
                <a:cs typeface="Tahoma" pitchFamily="2"/>
              </a:rPr>
              <a:t> Hash Functions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4359AE-A3BD-153A-FAD9-E7FC527A791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20000" y="1368000"/>
            <a:ext cx="8100000" cy="3844079"/>
          </a:xfrm>
        </p:spPr>
        <p:txBody>
          <a:bodyPr/>
          <a:lstStyle/>
          <a:p>
            <a:pPr lvl="0">
              <a:buClr>
                <a:srgbClr val="0066FF"/>
              </a:buClr>
              <a:buSzPct val="40000"/>
              <a:buFont typeface="StarSymbol"/>
              <a:buChar char="●"/>
            </a:pPr>
            <a:r>
              <a:rPr lang="en-US">
                <a:ea typeface="Tahoma" pitchFamily="2"/>
                <a:cs typeface="Tahoma" pitchFamily="2"/>
              </a:rPr>
              <a:t>RFC 8391 offers 256 and 512 bit security levels:</a:t>
            </a:r>
          </a:p>
          <a:p>
            <a:pPr marL="0" lvl="1" indent="0" hangingPunct="0">
              <a:spcBef>
                <a:spcPts val="0"/>
              </a:spcBef>
              <a:spcAft>
                <a:spcPts val="1060"/>
              </a:spcAft>
              <a:buClr>
                <a:srgbClr val="0066FF"/>
              </a:buClr>
              <a:buSzPct val="40000"/>
              <a:buFont typeface="StarSymbol"/>
              <a:buChar char="–"/>
            </a:pPr>
            <a:r>
              <a:rPr lang="en-US" sz="2090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256: SHA-256, </a:t>
            </a:r>
            <a:r>
              <a:rPr lang="en-US" strike="sngStrike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SHAKE128(</a:t>
            </a:r>
            <a:r>
              <a:rPr lang="en-US" i="1" strike="sngStrike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M</a:t>
            </a:r>
            <a:r>
              <a:rPr lang="en-US" strike="sngStrike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, 256)</a:t>
            </a:r>
          </a:p>
          <a:p>
            <a:pPr marL="0" lvl="1" indent="0" hangingPunct="0">
              <a:spcBef>
                <a:spcPts val="0"/>
              </a:spcBef>
              <a:spcAft>
                <a:spcPts val="1060"/>
              </a:spcAft>
              <a:buClr>
                <a:srgbClr val="0066FF"/>
              </a:buClr>
              <a:buSzPct val="40000"/>
              <a:buFont typeface="StarSymbol"/>
              <a:buChar char="–"/>
            </a:pPr>
            <a:r>
              <a:rPr lang="en-US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512: SHA-512, </a:t>
            </a:r>
            <a:r>
              <a:rPr lang="en-US" strike="sngStrike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SHAKE256(</a:t>
            </a:r>
            <a:r>
              <a:rPr lang="en-US" i="1" strike="sngStrike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M</a:t>
            </a:r>
            <a:r>
              <a:rPr lang="en-US" strike="sngStrike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, 512)</a:t>
            </a:r>
          </a:p>
          <a:p>
            <a:pPr lvl="0">
              <a:buClr>
                <a:srgbClr val="0066FF"/>
              </a:buClr>
              <a:buSzPct val="40000"/>
              <a:buFont typeface="StarSymbol"/>
              <a:buChar char="●"/>
            </a:pPr>
            <a:r>
              <a:rPr lang="en-US">
                <a:ea typeface="Tahoma" pitchFamily="2"/>
                <a:cs typeface="Tahoma" pitchFamily="2"/>
              </a:rPr>
              <a:t>SHAKE128(</a:t>
            </a:r>
            <a:r>
              <a:rPr lang="en-US" i="1">
                <a:ea typeface="Tahoma" pitchFamily="2"/>
                <a:cs typeface="Tahoma" pitchFamily="2"/>
              </a:rPr>
              <a:t>M</a:t>
            </a:r>
            <a:r>
              <a:rPr lang="en-US">
                <a:ea typeface="Tahoma" pitchFamily="2"/>
                <a:cs typeface="Tahoma" pitchFamily="2"/>
              </a:rPr>
              <a:t>, 256) and SHAKE256(</a:t>
            </a:r>
            <a:r>
              <a:rPr lang="en-US" i="1">
                <a:ea typeface="Tahoma" pitchFamily="2"/>
                <a:cs typeface="Tahoma" pitchFamily="2"/>
              </a:rPr>
              <a:t>M</a:t>
            </a:r>
            <a:r>
              <a:rPr lang="en-US">
                <a:ea typeface="Tahoma" pitchFamily="2"/>
                <a:cs typeface="Tahoma" pitchFamily="2"/>
              </a:rPr>
              <a:t>, 512) are flawed:</a:t>
            </a:r>
          </a:p>
          <a:p>
            <a:pPr marL="0" lvl="1" indent="0" hangingPunct="0">
              <a:spcBef>
                <a:spcPts val="0"/>
              </a:spcBef>
              <a:spcAft>
                <a:spcPts val="1060"/>
              </a:spcAft>
              <a:buClr>
                <a:srgbClr val="0066FF"/>
              </a:buClr>
              <a:buSzPct val="40000"/>
              <a:buFont typeface="StarSymbol"/>
              <a:buChar char="–"/>
            </a:pPr>
            <a:r>
              <a:rPr lang="en-US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Provide only 128 and 256 bits of security</a:t>
            </a:r>
          </a:p>
          <a:p>
            <a:pPr lvl="0">
              <a:buClr>
                <a:srgbClr val="0066FF"/>
              </a:buClr>
              <a:buSzPct val="40000"/>
              <a:buFont typeface="StarSymbol"/>
              <a:buChar char="●"/>
            </a:pPr>
            <a:r>
              <a:rPr lang="en-US">
                <a:ea typeface="Tahoma" pitchFamily="2"/>
                <a:cs typeface="Tahoma" pitchFamily="2"/>
              </a:rPr>
              <a:t>512 bits of classical security seems overkill</a:t>
            </a:r>
          </a:p>
          <a:p>
            <a:pPr lvl="0">
              <a:buClr>
                <a:srgbClr val="0066FF"/>
              </a:buClr>
              <a:buSzPct val="40000"/>
              <a:buFont typeface="StarSymbol"/>
              <a:buChar char="●"/>
            </a:pPr>
            <a:r>
              <a:rPr lang="en-US">
                <a:ea typeface="Tahoma" pitchFamily="2"/>
                <a:cs typeface="Tahoma" pitchFamily="2"/>
              </a:rPr>
              <a:t>SP adds SHA-256/192, SHAKE256(</a:t>
            </a:r>
            <a:r>
              <a:rPr lang="en-US" i="1">
                <a:ea typeface="Tahoma" pitchFamily="2"/>
                <a:cs typeface="Tahoma" pitchFamily="2"/>
              </a:rPr>
              <a:t>M</a:t>
            </a:r>
            <a:r>
              <a:rPr lang="en-US">
                <a:ea typeface="Tahoma" pitchFamily="2"/>
                <a:cs typeface="Tahoma" pitchFamily="2"/>
              </a:rPr>
              <a:t>, 256), and</a:t>
            </a:r>
            <a:br>
              <a:rPr lang="en-US">
                <a:ea typeface="Tahoma" pitchFamily="2"/>
                <a:cs typeface="Tahoma" pitchFamily="2"/>
              </a:rPr>
            </a:br>
            <a:r>
              <a:rPr lang="en-US">
                <a:ea typeface="Tahoma" pitchFamily="2"/>
                <a:cs typeface="Tahoma" pitchFamily="2"/>
              </a:rPr>
              <a:t>SHAKE256(</a:t>
            </a:r>
            <a:r>
              <a:rPr lang="en-US" i="1">
                <a:ea typeface="Tahoma" pitchFamily="2"/>
                <a:cs typeface="Tahoma" pitchFamily="2"/>
              </a:rPr>
              <a:t>M</a:t>
            </a:r>
            <a:r>
              <a:rPr lang="en-US">
                <a:ea typeface="Tahoma" pitchFamily="2"/>
                <a:cs typeface="Tahoma" pitchFamily="2"/>
              </a:rPr>
              <a:t>, 192)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57932483-AEBE-9B79-E51C-7D85AA5ED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15F4524-1A43-4749-99F7-D666E8287DD9}" type="slidenum">
              <a:t>5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509630-3B1A-75F3-9A8A-73EBF45C676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>
                <a:ea typeface="Tahoma" pitchFamily="2"/>
                <a:cs typeface="Tahoma" pitchFamily="2"/>
              </a:rPr>
              <a:t>LMS/HSS Hash Functions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4C1CBC-AE38-CB71-1D19-66BEC35E3F4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Clr>
                <a:srgbClr val="0066FF"/>
              </a:buClr>
              <a:buSzPct val="40000"/>
              <a:buFont typeface="StarSymbol"/>
              <a:buChar char="●"/>
            </a:pPr>
            <a:r>
              <a:rPr lang="en-US">
                <a:ea typeface="Tahoma" pitchFamily="2"/>
                <a:cs typeface="Tahoma" pitchFamily="2"/>
              </a:rPr>
              <a:t>RFC 8554 only specifies SHA-256</a:t>
            </a:r>
          </a:p>
          <a:p>
            <a:pPr lvl="0">
              <a:buClr>
                <a:srgbClr val="0066FF"/>
              </a:buClr>
              <a:buSzPct val="40000"/>
              <a:buFont typeface="StarSymbol"/>
              <a:buChar char="●"/>
            </a:pPr>
            <a:r>
              <a:rPr lang="en-US">
                <a:ea typeface="Tahoma" pitchFamily="2"/>
                <a:cs typeface="Tahoma" pitchFamily="2"/>
              </a:rPr>
              <a:t>The SP adds SHA-256/192, SHAKE256(</a:t>
            </a:r>
            <a:r>
              <a:rPr lang="en-US" i="1">
                <a:ea typeface="Tahoma" pitchFamily="2"/>
                <a:cs typeface="Tahoma" pitchFamily="2"/>
              </a:rPr>
              <a:t>M</a:t>
            </a:r>
            <a:r>
              <a:rPr lang="en-US">
                <a:ea typeface="Tahoma" pitchFamily="2"/>
                <a:cs typeface="Tahoma" pitchFamily="2"/>
              </a:rPr>
              <a:t>, 256), and SHAKE256(</a:t>
            </a:r>
            <a:r>
              <a:rPr lang="en-US" i="1">
                <a:ea typeface="Tahoma" pitchFamily="2"/>
                <a:cs typeface="Tahoma" pitchFamily="2"/>
              </a:rPr>
              <a:t>M</a:t>
            </a:r>
            <a:r>
              <a:rPr lang="en-US">
                <a:ea typeface="Tahoma" pitchFamily="2"/>
                <a:cs typeface="Tahoma" pitchFamily="2"/>
              </a:rPr>
              <a:t>, 192).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1CE66F73-3600-E3AD-F512-1939EFA67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A7CB19D-F97D-42B6-849C-0D31EB82BD98}" type="slidenum">
              <a:t>6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708FD1-EBEB-C924-7FB5-8ACF3EC546C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>
                <a:ea typeface="Tahoma" pitchFamily="2"/>
                <a:cs typeface="Tahoma" pitchFamily="2"/>
              </a:rPr>
              <a:t>192-bit Security Level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F75368-183C-3850-A654-0D85E23914D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20000" y="1368000"/>
            <a:ext cx="8100000" cy="3569760"/>
          </a:xfrm>
        </p:spPr>
        <p:txBody>
          <a:bodyPr/>
          <a:lstStyle/>
          <a:p>
            <a:pPr lvl="0">
              <a:buClr>
                <a:srgbClr val="0066FF"/>
              </a:buClr>
              <a:buSzPct val="40000"/>
              <a:buFont typeface="StarSymbol"/>
              <a:buChar char="●"/>
            </a:pPr>
            <a:r>
              <a:rPr lang="en-US">
                <a:ea typeface="Tahoma" pitchFamily="2"/>
                <a:cs typeface="Tahoma" pitchFamily="2"/>
              </a:rPr>
              <a:t>192-bit security has ~40% smaller signatures than 256-bit security</a:t>
            </a:r>
          </a:p>
          <a:p>
            <a:pPr lvl="0">
              <a:buClr>
                <a:srgbClr val="0066FF"/>
              </a:buClr>
              <a:buSzPct val="40000"/>
              <a:buFont typeface="StarSymbol"/>
              <a:buChar char="●"/>
            </a:pPr>
            <a:r>
              <a:rPr lang="en-US">
                <a:ea typeface="Tahoma" pitchFamily="2"/>
                <a:cs typeface="Tahoma" pitchFamily="2"/>
              </a:rPr>
              <a:t>Both LMS and XMSS use randomized hashing:</a:t>
            </a:r>
          </a:p>
          <a:p>
            <a:pPr marL="0" lvl="1" indent="0" hangingPunct="0">
              <a:spcBef>
                <a:spcPts val="0"/>
              </a:spcBef>
              <a:spcAft>
                <a:spcPts val="1060"/>
              </a:spcAft>
              <a:buClr>
                <a:srgbClr val="0066FF"/>
              </a:buClr>
              <a:buSzPct val="40000"/>
              <a:buFont typeface="StarSymbol"/>
              <a:buChar char="–"/>
            </a:pPr>
            <a:r>
              <a:rPr lang="en-US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Signer generates random number, </a:t>
            </a:r>
            <a:r>
              <a:rPr lang="en-US" i="1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r</a:t>
            </a:r>
            <a:r>
              <a:rPr lang="en-US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.</a:t>
            </a:r>
          </a:p>
          <a:p>
            <a:pPr marL="0" lvl="1" indent="0" hangingPunct="0">
              <a:spcBef>
                <a:spcPts val="0"/>
              </a:spcBef>
              <a:spcAft>
                <a:spcPts val="1060"/>
              </a:spcAft>
              <a:buClr>
                <a:srgbClr val="0066FF"/>
              </a:buClr>
              <a:buSzPct val="40000"/>
              <a:buFont typeface="StarSymbol"/>
              <a:buChar char="–"/>
            </a:pPr>
            <a:r>
              <a:rPr lang="en-US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Signs H(</a:t>
            </a:r>
            <a:r>
              <a:rPr lang="en-US" i="1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r</a:t>
            </a:r>
            <a:r>
              <a:rPr lang="en-US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 || </a:t>
            </a:r>
            <a:r>
              <a:rPr lang="en-US" i="1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M</a:t>
            </a:r>
            <a:r>
              <a:rPr lang="en-US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)</a:t>
            </a:r>
          </a:p>
          <a:p>
            <a:pPr lvl="0">
              <a:buClr>
                <a:srgbClr val="0066FF"/>
              </a:buClr>
              <a:buSzPct val="40000"/>
              <a:buFont typeface="StarSymbol"/>
              <a:buChar char="●"/>
            </a:pPr>
            <a:r>
              <a:rPr lang="en-US">
                <a:ea typeface="Tahoma" pitchFamily="2"/>
                <a:cs typeface="Tahoma" pitchFamily="2"/>
              </a:rPr>
              <a:t>Collision resistance isn’t needed for EU-CMA security</a:t>
            </a:r>
          </a:p>
          <a:p>
            <a:pPr lvl="0">
              <a:buClr>
                <a:srgbClr val="0066FF"/>
              </a:buClr>
              <a:buSzPct val="40000"/>
              <a:buFont typeface="StarSymbol"/>
              <a:buChar char="●"/>
            </a:pPr>
            <a:r>
              <a:rPr lang="en-US">
                <a:ea typeface="Tahoma" pitchFamily="2"/>
                <a:cs typeface="Tahoma" pitchFamily="2"/>
              </a:rPr>
              <a:t>Signer (knowing </a:t>
            </a:r>
            <a:r>
              <a:rPr lang="en-US" i="1">
                <a:ea typeface="Tahoma" pitchFamily="2"/>
                <a:cs typeface="Tahoma" pitchFamily="2"/>
              </a:rPr>
              <a:t>r</a:t>
            </a:r>
            <a:r>
              <a:rPr lang="en-US">
                <a:ea typeface="Tahoma" pitchFamily="2"/>
                <a:cs typeface="Tahoma" pitchFamily="2"/>
              </a:rPr>
              <a:t>) could create collision – thus creating one signature for two messages</a:t>
            </a:r>
          </a:p>
          <a:p>
            <a:pPr lvl="0">
              <a:buClr>
                <a:srgbClr val="0066FF"/>
              </a:buClr>
              <a:buSzPct val="40000"/>
              <a:buFont typeface="StarSymbol"/>
              <a:buChar char="●"/>
            </a:pPr>
            <a:r>
              <a:rPr lang="en-US">
                <a:ea typeface="Tahoma" pitchFamily="2"/>
                <a:cs typeface="Tahoma" pitchFamily="2"/>
              </a:rPr>
              <a:t>At 192-bit security level, signer could create collision with 96 bits of work.</a:t>
            </a:r>
          </a:p>
          <a:p>
            <a:pPr lvl="0">
              <a:buClr>
                <a:srgbClr val="0066FF"/>
              </a:buClr>
              <a:buSzPct val="40000"/>
              <a:buFont typeface="StarSymbol"/>
              <a:buChar char="●"/>
            </a:pPr>
            <a:r>
              <a:rPr lang="en-US">
                <a:ea typeface="Tahoma" pitchFamily="2"/>
                <a:cs typeface="Tahoma" pitchFamily="2"/>
              </a:rPr>
              <a:t>Should SP note this in Security Considerations (or omit 192-bit level)?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83FB753-968A-986E-A2C7-7DC330694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116208E-E425-42C3-9AC0-2D95DB4DA629}" type="slidenum">
              <a:t>7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292397-E6E0-5F41-F476-B406135BE2A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>
                <a:ea typeface="Tahoma" pitchFamily="2"/>
                <a:cs typeface="Tahoma" pitchFamily="2"/>
              </a:rPr>
              <a:t>Parameter Sets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906BCF-9BC9-7CB0-7831-1920CDCEDA7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Clr>
                <a:srgbClr val="0066FF"/>
              </a:buClr>
              <a:buSzPct val="40000"/>
              <a:buFont typeface="StarSymbol"/>
              <a:buChar char="●"/>
            </a:pPr>
            <a:r>
              <a:rPr lang="en-US">
                <a:ea typeface="Tahoma" pitchFamily="2"/>
                <a:cs typeface="Tahoma" pitchFamily="2"/>
              </a:rPr>
              <a:t>Winternitz value – allow all from RFCs:</a:t>
            </a:r>
          </a:p>
          <a:p>
            <a:pPr marL="0" lvl="1" indent="0" hangingPunct="0">
              <a:spcBef>
                <a:spcPts val="0"/>
              </a:spcBef>
              <a:spcAft>
                <a:spcPts val="1060"/>
              </a:spcAft>
              <a:buClr>
                <a:srgbClr val="0066FF"/>
              </a:buClr>
              <a:buSzPct val="40000"/>
              <a:buFont typeface="StarSymbol"/>
              <a:buChar char="–"/>
            </a:pPr>
            <a:r>
              <a:rPr lang="en-US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XMSS – only w=16 (same as w=4 for LMS)</a:t>
            </a:r>
          </a:p>
          <a:p>
            <a:pPr marL="0" lvl="1" indent="0" hangingPunct="0">
              <a:spcBef>
                <a:spcPts val="0"/>
              </a:spcBef>
              <a:spcAft>
                <a:spcPts val="1060"/>
              </a:spcAft>
              <a:buClr>
                <a:srgbClr val="0066FF"/>
              </a:buClr>
              <a:buSzPct val="40000"/>
              <a:buFont typeface="StarSymbol"/>
              <a:buChar char="–"/>
            </a:pPr>
            <a:r>
              <a:rPr lang="en-US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LMS – w=1, 2, 4, or 8</a:t>
            </a:r>
          </a:p>
          <a:p>
            <a:pPr lvl="0">
              <a:buClr>
                <a:srgbClr val="0066FF"/>
              </a:buClr>
              <a:buSzPct val="40000"/>
              <a:buFont typeface="StarSymbol"/>
              <a:buChar char="●"/>
            </a:pPr>
            <a:r>
              <a:rPr lang="en-US">
                <a:ea typeface="Tahoma" pitchFamily="2"/>
                <a:cs typeface="Tahoma" pitchFamily="2"/>
              </a:rPr>
              <a:t>Single Tree Heights – allow all from RFCs:</a:t>
            </a:r>
          </a:p>
          <a:p>
            <a:pPr marL="0" lvl="1" indent="0" hangingPunct="0">
              <a:spcBef>
                <a:spcPts val="0"/>
              </a:spcBef>
              <a:spcAft>
                <a:spcPts val="1060"/>
              </a:spcAft>
              <a:buClr>
                <a:srgbClr val="0066FF"/>
              </a:buClr>
              <a:buSzPct val="40000"/>
              <a:buFont typeface="StarSymbol"/>
              <a:buChar char="–"/>
            </a:pPr>
            <a:r>
              <a:rPr lang="en-US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XMSS – 10, 16, 20</a:t>
            </a:r>
          </a:p>
          <a:p>
            <a:pPr marL="0" lvl="1" indent="0" hangingPunct="0">
              <a:spcBef>
                <a:spcPts val="0"/>
              </a:spcBef>
              <a:spcAft>
                <a:spcPts val="1060"/>
              </a:spcAft>
              <a:buClr>
                <a:srgbClr val="0066FF"/>
              </a:buClr>
              <a:buSzPct val="40000"/>
              <a:buFont typeface="StarSymbol"/>
              <a:buChar char="–"/>
            </a:pPr>
            <a:r>
              <a:rPr lang="en-US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LMS – 5, 10, 15, 20, 25</a:t>
            </a:r>
          </a:p>
          <a:p>
            <a:pPr lvl="0">
              <a:buClr>
                <a:srgbClr val="0066FF"/>
              </a:buClr>
              <a:buSzPct val="40000"/>
              <a:buFont typeface="StarSymbol"/>
              <a:buChar char="●"/>
            </a:pPr>
            <a:r>
              <a:rPr lang="en-US">
                <a:ea typeface="Tahoma" pitchFamily="2"/>
                <a:cs typeface="Tahoma" pitchFamily="2"/>
              </a:rPr>
              <a:t>Two-level tree Heights – allow all from RFCs:</a:t>
            </a:r>
          </a:p>
          <a:p>
            <a:pPr marL="0" lvl="1" indent="0" hangingPunct="0">
              <a:spcBef>
                <a:spcPts val="0"/>
              </a:spcBef>
              <a:spcAft>
                <a:spcPts val="1060"/>
              </a:spcAft>
              <a:buClr>
                <a:srgbClr val="0066FF"/>
              </a:buClr>
              <a:buSzPct val="40000"/>
              <a:buFont typeface="StarSymbol"/>
              <a:buChar char="–"/>
            </a:pPr>
            <a:r>
              <a:rPr lang="en-US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XMSS</a:t>
            </a:r>
            <a:r>
              <a:rPr lang="en-US" i="1" baseline="30000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MT</a:t>
            </a:r>
            <a:r>
              <a:rPr lang="en-US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 – 10 or 20 per tree</a:t>
            </a:r>
          </a:p>
          <a:p>
            <a:pPr marL="0" lvl="1" indent="0" hangingPunct="0">
              <a:spcBef>
                <a:spcPts val="0"/>
              </a:spcBef>
              <a:spcAft>
                <a:spcPts val="1060"/>
              </a:spcAft>
              <a:buClr>
                <a:srgbClr val="0066FF"/>
              </a:buClr>
              <a:buSzPct val="40000"/>
              <a:buFont typeface="StarSymbol"/>
              <a:buChar char="–"/>
            </a:pPr>
            <a:r>
              <a:rPr lang="en-US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HSS – each tree may be 5, 10, 15, 20, or 25</a:t>
            </a:r>
          </a:p>
        </p:txBody>
      </p:sp>
      <p:pic>
        <p:nvPicPr>
          <p:cNvPr id="4" name="">
            <a:extLst>
              <a:ext uri="{FF2B5EF4-FFF2-40B4-BE49-F238E27FC236}">
                <a16:creationId xmlns:a16="http://schemas.microsoft.com/office/drawing/2014/main" id="{B1E51526-D6A0-607A-3CB9-05B5CEB42CE1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280159" y="4846320"/>
            <a:ext cx="8046720" cy="7315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D390923-418B-F4B2-3356-67A28BC3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F811330-C5A7-4556-9233-F4FF21FB17CB}" type="slidenum">
              <a:t>8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2B6166-CC28-A5D1-8796-10F79608F5E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>
                <a:ea typeface="Tahoma" pitchFamily="2"/>
                <a:cs typeface="Tahoma" pitchFamily="2"/>
              </a:rPr>
              <a:t>Implementation Requirements for Signing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8114F6-6993-A1C1-9917-5FEB1CE64D0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Clr>
                <a:srgbClr val="0066FF"/>
              </a:buClr>
              <a:buSzPct val="40000"/>
              <a:buFont typeface="StarSymbol"/>
              <a:buChar char="●"/>
            </a:pPr>
            <a:r>
              <a:rPr lang="en-US">
                <a:ea typeface="Tahoma" pitchFamily="2"/>
                <a:cs typeface="Tahoma" pitchFamily="2"/>
              </a:rPr>
              <a:t>Hardware cryptographic modules only</a:t>
            </a:r>
          </a:p>
          <a:p>
            <a:pPr marL="0" lvl="1" indent="0" hangingPunct="0">
              <a:spcBef>
                <a:spcPts val="0"/>
              </a:spcBef>
              <a:spcAft>
                <a:spcPts val="1060"/>
              </a:spcAft>
              <a:buClr>
                <a:srgbClr val="0066FF"/>
              </a:buClr>
              <a:buSzPct val="40000"/>
              <a:buFont typeface="StarSymbol"/>
              <a:buChar char="–"/>
            </a:pPr>
            <a:r>
              <a:rPr lang="en-US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FIPS 140 Level 3 physical security</a:t>
            </a:r>
          </a:p>
          <a:p>
            <a:pPr marL="0" lvl="1" indent="0" hangingPunct="0">
              <a:spcBef>
                <a:spcPts val="0"/>
              </a:spcBef>
              <a:spcAft>
                <a:spcPts val="1060"/>
              </a:spcAft>
              <a:buClr>
                <a:srgbClr val="0066FF"/>
              </a:buClr>
              <a:buSzPct val="40000"/>
              <a:buFont typeface="StarSymbol"/>
              <a:buChar char="–"/>
            </a:pPr>
            <a:r>
              <a:rPr lang="en-US" i="1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Limited</a:t>
            </a:r>
            <a:r>
              <a:rPr lang="en-US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 operational environment (no additional software/firmware can be loaded into module after validation)</a:t>
            </a:r>
          </a:p>
          <a:p>
            <a:pPr marL="0" lvl="1" indent="0" hangingPunct="0">
              <a:spcBef>
                <a:spcPts val="0"/>
              </a:spcBef>
              <a:spcAft>
                <a:spcPts val="1060"/>
              </a:spcAft>
              <a:buClr>
                <a:srgbClr val="0066FF"/>
              </a:buClr>
              <a:buSzPct val="40000"/>
              <a:buFont typeface="StarSymbol"/>
              <a:buChar char="–"/>
            </a:pPr>
            <a:r>
              <a:rPr lang="en-US">
                <a:solidFill>
                  <a:srgbClr val="050505"/>
                </a:solidFill>
                <a:latin typeface="Liberation Sans" pitchFamily="34"/>
                <a:ea typeface="Tahoma" pitchFamily="2"/>
                <a:cs typeface="Tahoma" pitchFamily="2"/>
              </a:rPr>
              <a:t>Module cannot allow export of secret keying material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D1DA2AB-1696-F21F-4921-40CBAD9DA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D45642D-4F62-4166-A0C8-628775F2B6FD}" type="slidenum">
              <a:t>9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79A925-A18C-261F-AD28-52A9008DA0B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>
                <a:ea typeface="Tahoma" pitchFamily="2"/>
                <a:cs typeface="Tahoma" pitchFamily="2"/>
              </a:rPr>
              <a:t>Use Cases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B7853-E17C-0A89-74B8-859E7A4ED57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Clr>
                <a:srgbClr val="0066FF"/>
              </a:buClr>
              <a:buSzPct val="40000"/>
              <a:buFont typeface="StarSymbol"/>
              <a:buChar char="●"/>
            </a:pPr>
            <a:r>
              <a:rPr lang="en-US">
                <a:ea typeface="Tahoma" pitchFamily="2"/>
                <a:cs typeface="Tahoma" pitchFamily="2"/>
              </a:rPr>
              <a:t>Doesn’t try to restrict where stateful HBS is used.</a:t>
            </a:r>
          </a:p>
          <a:p>
            <a:pPr lvl="0">
              <a:buClr>
                <a:srgbClr val="0066FF"/>
              </a:buClr>
              <a:buSzPct val="40000"/>
              <a:buFont typeface="StarSymbol"/>
              <a:buChar char="●"/>
            </a:pPr>
            <a:r>
              <a:rPr lang="en-US">
                <a:ea typeface="Tahoma" pitchFamily="2"/>
                <a:cs typeface="Tahoma" pitchFamily="2"/>
              </a:rPr>
              <a:t>Just described </a:t>
            </a:r>
            <a:r>
              <a:rPr lang="en-US" i="1">
                <a:ea typeface="Tahoma" pitchFamily="2"/>
                <a:cs typeface="Tahoma" pitchFamily="2"/>
              </a:rPr>
              <a:t>intended</a:t>
            </a:r>
            <a:r>
              <a:rPr lang="en-US">
                <a:ea typeface="Tahoma" pitchFamily="2"/>
                <a:cs typeface="Tahoma" pitchFamily="2"/>
              </a:rPr>
              <a:t> uses:</a:t>
            </a:r>
          </a:p>
          <a:p>
            <a:pPr marL="0" lvl="1" indent="0" hangingPunct="0">
              <a:spcBef>
                <a:spcPts val="0"/>
              </a:spcBef>
              <a:spcAft>
                <a:spcPts val="1060"/>
              </a:spcAft>
              <a:buClr>
                <a:srgbClr val="0066FF"/>
              </a:buClr>
              <a:buSzPct val="40000"/>
              <a:buFont typeface="StarSymbol"/>
              <a:buChar char="–"/>
            </a:pPr>
            <a:r>
              <a:rPr lang="en-US">
                <a:solidFill>
                  <a:srgbClr val="000080"/>
                </a:solidFill>
                <a:latin typeface="Liberation Sans" pitchFamily="34"/>
                <a:ea typeface="Tahoma" pitchFamily="2"/>
                <a:cs typeface="Tahoma" pitchFamily="2"/>
              </a:rPr>
              <a:t>Stateful HBS schemes are intended mainly for applications with the following characteristics: 1) it is necessary to implement a digital signature scheme in the near future, 2) the implementation will have a long lifetime, and 3) it would not be practical to transition to a different digital signature scheme once the implementation has been deployed.</a:t>
            </a:r>
            <a:br>
              <a:rPr lang="en-US">
                <a:solidFill>
                  <a:srgbClr val="000080"/>
                </a:solidFill>
                <a:latin typeface="Liberation Sans" pitchFamily="34"/>
                <a:ea typeface="Tahoma" pitchFamily="2"/>
                <a:cs typeface="Tahoma" pitchFamily="2"/>
              </a:rPr>
            </a:br>
            <a:br>
              <a:rPr lang="en-US">
                <a:solidFill>
                  <a:srgbClr val="000080"/>
                </a:solidFill>
                <a:latin typeface="Liberation Sans" pitchFamily="34"/>
                <a:ea typeface="Tahoma" pitchFamily="2"/>
                <a:cs typeface="Tahoma" pitchFamily="2"/>
              </a:rPr>
            </a:br>
            <a:r>
              <a:rPr lang="en-US">
                <a:solidFill>
                  <a:srgbClr val="000080"/>
                </a:solidFill>
                <a:latin typeface="Liberation Sans" pitchFamily="34"/>
                <a:ea typeface="Tahoma" pitchFamily="2"/>
                <a:cs typeface="Tahoma" pitchFamily="2"/>
              </a:rPr>
              <a:t>An application that fits this profile is firmware updates for constrained devices.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N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5538</TotalTime>
  <Words>536</Words>
  <Application>Microsoft Office PowerPoint</Application>
  <PresentationFormat>Widescreen</PresentationFormat>
  <Paragraphs>71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Liberation Sans</vt:lpstr>
      <vt:lpstr>Liberation Serif</vt:lpstr>
      <vt:lpstr>OpenSymbol</vt:lpstr>
      <vt:lpstr>StarSymbol</vt:lpstr>
      <vt:lpstr>Tahoma</vt:lpstr>
      <vt:lpstr>DNA</vt:lpstr>
      <vt:lpstr>PowerPoint Presentation</vt:lpstr>
      <vt:lpstr>Parameter Sets</vt:lpstr>
      <vt:lpstr>Creating Backup Cryptographic Modules</vt:lpstr>
      <vt:lpstr>XMSS/XMSSMT Hash Functions</vt:lpstr>
      <vt:lpstr>LMS/HSS Hash Functions</vt:lpstr>
      <vt:lpstr>192-bit Security Level</vt:lpstr>
      <vt:lpstr>Parameter Sets</vt:lpstr>
      <vt:lpstr>Implementation Requirements for Signing</vt:lpstr>
      <vt:lpstr>Use Cases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DNA</dc:title>
  <dc:creator>David Cooper</dc:creator>
  <cp:lastModifiedBy>Gonzales, Matthew J. (Fed)</cp:lastModifiedBy>
  <cp:revision>16</cp:revision>
  <dcterms:created xsi:type="dcterms:W3CDTF">2019-09-13T09:38:23Z</dcterms:created>
  <dcterms:modified xsi:type="dcterms:W3CDTF">2025-01-29T20:14:32Z</dcterms:modified>
</cp:coreProperties>
</file>